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shift: buyers now ask AI assistants what to buy. This report shows where Bright Smile Dental is recommended today and where competitors 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headline findings. Every number in this deck comes from real AI answers collected for this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Visibility is how often each engine names the brand. Compare engines: the weakest one is the first opportunity.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Share of voice shows who AI recommends most in Bright Smile Dental's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 with strength: these are questions where AI already recommends Bright Smile Dental. We protect and extend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questions where a competitor gets the recommendation. Each one is a page or answer we can build.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engines build answers from sources they can quote. Earning a place on these sources moves recommendations.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Concrete moves, in priority order, drawn from the gaps above.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Close: Northwind Digital runs the whole loop, from tracking to reporting.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Method and sample size, so the numbers can be checked.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749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0080"/>
            <a:ext cx="265176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902970"/>
            <a:ext cx="2286000" cy="571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23317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spc="22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VISIBILITY REPORT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85800" y="2651760"/>
            <a:ext cx="10789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58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Bright Smile Dental</a:t>
            </a:r>
            <a:endParaRPr lang="en-US" sz="5800" dirty="0"/>
          </a:p>
        </p:txBody>
      </p:sp>
      <p:sp>
        <p:nvSpPr>
          <p:cNvPr id="6" name="Text 3"/>
          <p:cNvSpPr/>
          <p:nvPr/>
        </p:nvSpPr>
        <p:spPr>
          <a:xfrm>
            <a:off x="685800" y="376428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C3DC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Cedar Heights, Riverton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85800" y="5806440"/>
            <a:ext cx="10820095" cy="0"/>
          </a:xfrm>
          <a:prstGeom prst="line">
            <a:avLst/>
          </a:prstGeom>
          <a:noFill/>
          <a:ln w="9525">
            <a:solidFill>
              <a:srgbClr val="F59E0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5989320"/>
            <a:ext cx="128016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6080760"/>
            <a:ext cx="1097280" cy="2743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194560" y="5989320"/>
            <a:ext cx="9311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 Northwind Digital · 20 October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94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spc="22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SUMMARY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85800" y="868680"/>
            <a:ext cx="10789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3200" dirty="0">
                <a:solidFill>
                  <a:srgbClr val="0B25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AI says about Bright Smile Dental today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2057400"/>
            <a:ext cx="347472" cy="347472"/>
          </a:xfrm>
          <a:prstGeom prst="ellipse">
            <a:avLst/>
          </a:prstGeom>
          <a:solidFill>
            <a:srgbClr val="0E7490"/>
          </a:solidFill>
          <a:ln/>
        </p:spPr>
      </p:sp>
      <p:sp>
        <p:nvSpPr>
          <p:cNvPr id="5" name="Text 3"/>
          <p:cNvSpPr/>
          <p:nvPr/>
        </p:nvSpPr>
        <p:spPr>
          <a:xfrm>
            <a:off x="685800" y="20574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280160" y="2011680"/>
            <a:ext cx="10225735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names Bright Smile Dental in 33% of answers to 6 buying questions that don't name it (6 of 18).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85800" y="2770632"/>
            <a:ext cx="347472" cy="347472"/>
          </a:xfrm>
          <a:prstGeom prst="ellipse">
            <a:avLst/>
          </a:prstGeom>
          <a:solidFill>
            <a:srgbClr val="0E7490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27706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280160" y="2724912"/>
            <a:ext cx="10225735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Cedar Heights Family Dentistry is named most often: 21% share of voice, against 18% for Bright Smile Dental.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85800" y="3483864"/>
            <a:ext cx="347472" cy="347472"/>
          </a:xfrm>
          <a:prstGeom prst="ellipse">
            <a:avLst/>
          </a:prstGeom>
          <a:solidFill>
            <a:srgbClr val="0E7490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280160" y="3438144"/>
            <a:ext cx="10225735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6 businesses AI named, Bright Smile Dental ranks 2nd.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347472" cy="347472"/>
          </a:xfrm>
          <a:prstGeom prst="ellipse">
            <a:avLst/>
          </a:prstGeom>
          <a:solidFill>
            <a:srgbClr val="0E7490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280160" y="4151376"/>
            <a:ext cx="10225735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5 of 6 questions, at least one AI engine names a competitor and not Bright Smile Dental.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85800" y="4910328"/>
            <a:ext cx="347472" cy="347472"/>
          </a:xfrm>
          <a:prstGeom prst="ellipse">
            <a:avLst/>
          </a:prstGeom>
          <a:solidFill>
            <a:srgbClr val="0E7490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49103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280160" y="4864608"/>
            <a:ext cx="10225735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Smile Dental does best on Google AI Mode (50%) and worst on Gemini (17%).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85800" y="641908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Smile Dental  ·  AI visibility report  ·  20 October 2026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48295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Northwind Digital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94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spc="22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BY ENGINE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85800" y="868680"/>
            <a:ext cx="10789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3200" dirty="0">
                <a:solidFill>
                  <a:srgbClr val="0B25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Bright Smile Dental shows up on each AI engine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2011680"/>
            <a:ext cx="10820095" cy="411480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0116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2788920" y="201168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Visibility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532120" y="2011680"/>
            <a:ext cx="1051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voice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0" y="2011680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Avg. position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138160" y="2011680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Sentiment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326880" y="2011680"/>
            <a:ext cx="20875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most instead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85800" y="2423160"/>
            <a:ext cx="10820095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CFE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42316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788920" y="2660904"/>
            <a:ext cx="1554480" cy="182880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14" name="Shape 12"/>
          <p:cNvSpPr/>
          <p:nvPr/>
        </p:nvSpPr>
        <p:spPr>
          <a:xfrm>
            <a:off x="2788920" y="2660904"/>
            <a:ext cx="512978" cy="182880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15" name="Text 13"/>
          <p:cNvSpPr/>
          <p:nvPr/>
        </p:nvSpPr>
        <p:spPr>
          <a:xfrm>
            <a:off x="4480560" y="2423160"/>
            <a:ext cx="731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33%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349240" y="2423160"/>
            <a:ext cx="1143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18%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675120" y="2423160"/>
            <a:ext cx="1097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955280" y="2423160"/>
            <a:ext cx="1005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326880" y="2423160"/>
            <a:ext cx="20875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E74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Riverton Smile Studio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85800" y="3081528"/>
            <a:ext cx="10820095" cy="658368"/>
          </a:xfrm>
          <a:prstGeom prst="rect">
            <a:avLst/>
          </a:prstGeom>
          <a:solidFill>
            <a:srgbClr val="ECF4F6"/>
          </a:solidFill>
          <a:ln w="6350">
            <a:solidFill>
              <a:srgbClr val="CFE3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68680" y="3081528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2788920" y="3319272"/>
            <a:ext cx="1554480" cy="182880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23" name="Shape 21"/>
          <p:cNvSpPr/>
          <p:nvPr/>
        </p:nvSpPr>
        <p:spPr>
          <a:xfrm>
            <a:off x="2788920" y="3319272"/>
            <a:ext cx="264262" cy="182880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24" name="Text 22"/>
          <p:cNvSpPr/>
          <p:nvPr/>
        </p:nvSpPr>
        <p:spPr>
          <a:xfrm>
            <a:off x="4480560" y="3081528"/>
            <a:ext cx="731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17%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5349240" y="3081528"/>
            <a:ext cx="1143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675120" y="3081528"/>
            <a:ext cx="1097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955280" y="3081528"/>
            <a:ext cx="1005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9326880" y="3081528"/>
            <a:ext cx="20875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E74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Harbor Point Dental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85800" y="3739896"/>
            <a:ext cx="10820095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CFE3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68680" y="3739896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 AI Mode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2788920" y="3977640"/>
            <a:ext cx="1554480" cy="182880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32" name="Shape 30"/>
          <p:cNvSpPr/>
          <p:nvPr/>
        </p:nvSpPr>
        <p:spPr>
          <a:xfrm>
            <a:off x="2788920" y="3977640"/>
            <a:ext cx="777240" cy="182880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33" name="Text 31"/>
          <p:cNvSpPr/>
          <p:nvPr/>
        </p:nvSpPr>
        <p:spPr>
          <a:xfrm>
            <a:off x="4480560" y="3739896"/>
            <a:ext cx="731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5349240" y="3739896"/>
            <a:ext cx="1143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675120" y="3739896"/>
            <a:ext cx="1097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7955280" y="3739896"/>
            <a:ext cx="1005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9326880" y="3739896"/>
            <a:ext cx="20875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E74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Cedar Heights Family Dentistry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685800" y="4572000"/>
            <a:ext cx="3454298" cy="1005840"/>
          </a:xfrm>
          <a:prstGeom prst="rect">
            <a:avLst/>
          </a:prstGeom>
          <a:solidFill>
            <a:srgbClr val="ECF4F6"/>
          </a:solidFill>
          <a:ln/>
        </p:spPr>
      </p:sp>
      <p:sp>
        <p:nvSpPr>
          <p:cNvPr id="39" name="Shape 37"/>
          <p:cNvSpPr/>
          <p:nvPr/>
        </p:nvSpPr>
        <p:spPr>
          <a:xfrm>
            <a:off x="685800" y="4572000"/>
            <a:ext cx="64008" cy="10058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0" name="Text 38"/>
          <p:cNvSpPr/>
          <p:nvPr/>
        </p:nvSpPr>
        <p:spPr>
          <a:xfrm>
            <a:off x="960120" y="4663440"/>
            <a:ext cx="2997098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E74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of 18</a:t>
            </a:r>
            <a:endParaRPr lang="en-US" sz="3000" dirty="0"/>
          </a:p>
        </p:txBody>
      </p:sp>
      <p:sp>
        <p:nvSpPr>
          <p:cNvPr id="41" name="Text 39"/>
          <p:cNvSpPr/>
          <p:nvPr/>
        </p:nvSpPr>
        <p:spPr>
          <a:xfrm>
            <a:off x="960120" y="5195621"/>
            <a:ext cx="2997098" cy="341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name Bright Smile Dental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4368698" y="4572000"/>
            <a:ext cx="3454298" cy="1005840"/>
          </a:xfrm>
          <a:prstGeom prst="rect">
            <a:avLst/>
          </a:prstGeom>
          <a:solidFill>
            <a:srgbClr val="ECF4F6"/>
          </a:solidFill>
          <a:ln/>
        </p:spPr>
      </p:sp>
      <p:sp>
        <p:nvSpPr>
          <p:cNvPr id="43" name="Shape 41"/>
          <p:cNvSpPr/>
          <p:nvPr/>
        </p:nvSpPr>
        <p:spPr>
          <a:xfrm>
            <a:off x="4368698" y="4572000"/>
            <a:ext cx="64008" cy="10058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4" name="Text 42"/>
          <p:cNvSpPr/>
          <p:nvPr/>
        </p:nvSpPr>
        <p:spPr>
          <a:xfrm>
            <a:off x="4643018" y="4663440"/>
            <a:ext cx="2997098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E74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2nd</a:t>
            </a:r>
            <a:endParaRPr lang="en-US" sz="3000" dirty="0"/>
          </a:p>
        </p:txBody>
      </p:sp>
      <p:sp>
        <p:nvSpPr>
          <p:cNvPr id="45" name="Text 43"/>
          <p:cNvSpPr/>
          <p:nvPr/>
        </p:nvSpPr>
        <p:spPr>
          <a:xfrm>
            <a:off x="4643018" y="5195621"/>
            <a:ext cx="2997098" cy="341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6 businesses AI named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8051597" y="4572000"/>
            <a:ext cx="3454298" cy="1005840"/>
          </a:xfrm>
          <a:prstGeom prst="rect">
            <a:avLst/>
          </a:prstGeom>
          <a:solidFill>
            <a:srgbClr val="ECF4F6"/>
          </a:solidFill>
          <a:ln/>
        </p:spPr>
      </p:sp>
      <p:sp>
        <p:nvSpPr>
          <p:cNvPr id="47" name="Shape 45"/>
          <p:cNvSpPr/>
          <p:nvPr/>
        </p:nvSpPr>
        <p:spPr>
          <a:xfrm>
            <a:off x="8051597" y="4572000"/>
            <a:ext cx="64008" cy="10058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8" name="Text 46"/>
          <p:cNvSpPr/>
          <p:nvPr/>
        </p:nvSpPr>
        <p:spPr>
          <a:xfrm>
            <a:off x="8325917" y="4663440"/>
            <a:ext cx="2997098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E74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Cedar Heights Family Dentistry</a:t>
            </a:r>
            <a:endParaRPr lang="en-US" sz="1800" dirty="0"/>
          </a:p>
        </p:txBody>
      </p:sp>
      <p:sp>
        <p:nvSpPr>
          <p:cNvPr id="49" name="Text 47"/>
          <p:cNvSpPr/>
          <p:nvPr/>
        </p:nvSpPr>
        <p:spPr>
          <a:xfrm>
            <a:off x="8325917" y="5195621"/>
            <a:ext cx="2997098" cy="341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most often</a:t>
            </a:r>
            <a:endParaRPr lang="en-US" sz="1100" dirty="0"/>
          </a:p>
        </p:txBody>
      </p:sp>
      <p:sp>
        <p:nvSpPr>
          <p:cNvPr id="50" name="Text 48"/>
          <p:cNvSpPr/>
          <p:nvPr/>
        </p:nvSpPr>
        <p:spPr>
          <a:xfrm>
            <a:off x="685800" y="5760720"/>
            <a:ext cx="10820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Visibility is the share of answers that name the brand. Share of voice is its share of all the businesses named. Sentiment is scored 0 to 100. Questions that name the brand are left out.</a:t>
            </a:r>
            <a:endParaRPr lang="en-US" sz="950" dirty="0"/>
          </a:p>
        </p:txBody>
      </p:sp>
      <p:sp>
        <p:nvSpPr>
          <p:cNvPr id="51" name="Text 49"/>
          <p:cNvSpPr/>
          <p:nvPr/>
        </p:nvSpPr>
        <p:spPr>
          <a:xfrm>
            <a:off x="685800" y="641908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Smile Dental  ·  AI visibility report  ·  20 October 2026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7848295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Northwind Digital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94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spc="22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VOICE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85800" y="868680"/>
            <a:ext cx="10789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3200" dirty="0">
                <a:solidFill>
                  <a:srgbClr val="0B25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AI names most often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spc="120" kern="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VOICE IN THE ANSWERS WE CHECKED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685800" y="2331720"/>
            <a:ext cx="3200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Cedar Heights Family Dentistry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977640" y="2447392"/>
            <a:ext cx="6842455" cy="189281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7" name="Shape 5"/>
          <p:cNvSpPr/>
          <p:nvPr/>
        </p:nvSpPr>
        <p:spPr>
          <a:xfrm>
            <a:off x="3977640" y="2447392"/>
            <a:ext cx="6842455" cy="189281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8" name="Text 6"/>
          <p:cNvSpPr/>
          <p:nvPr/>
        </p:nvSpPr>
        <p:spPr>
          <a:xfrm>
            <a:off x="10929823" y="2331720"/>
            <a:ext cx="5760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21%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85800" y="2752344"/>
            <a:ext cx="3200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Smile Dental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77640" y="2868016"/>
            <a:ext cx="6842455" cy="189281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11" name="Shape 9"/>
          <p:cNvSpPr/>
          <p:nvPr/>
        </p:nvSpPr>
        <p:spPr>
          <a:xfrm>
            <a:off x="3977640" y="2868016"/>
            <a:ext cx="5864962" cy="189281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12" name="Text 10"/>
          <p:cNvSpPr/>
          <p:nvPr/>
        </p:nvSpPr>
        <p:spPr>
          <a:xfrm>
            <a:off x="10929823" y="2752344"/>
            <a:ext cx="5760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18%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5800" y="3172968"/>
            <a:ext cx="3200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Maple Lane Dental Care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977640" y="3288640"/>
            <a:ext cx="6842455" cy="189281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15" name="Shape 13"/>
          <p:cNvSpPr/>
          <p:nvPr/>
        </p:nvSpPr>
        <p:spPr>
          <a:xfrm>
            <a:off x="3977640" y="3288640"/>
            <a:ext cx="5864962" cy="189281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6" name="Text 14"/>
          <p:cNvSpPr/>
          <p:nvPr/>
        </p:nvSpPr>
        <p:spPr>
          <a:xfrm>
            <a:off x="10929823" y="3172968"/>
            <a:ext cx="5760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18%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85800" y="3593592"/>
            <a:ext cx="3200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Riverton Smile Studio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977640" y="3709264"/>
            <a:ext cx="6842455" cy="189281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19" name="Shape 17"/>
          <p:cNvSpPr/>
          <p:nvPr/>
        </p:nvSpPr>
        <p:spPr>
          <a:xfrm>
            <a:off x="3977640" y="3709264"/>
            <a:ext cx="5864962" cy="189281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0" name="Text 18"/>
          <p:cNvSpPr/>
          <p:nvPr/>
        </p:nvSpPr>
        <p:spPr>
          <a:xfrm>
            <a:off x="10929823" y="3593592"/>
            <a:ext cx="5760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18%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85800" y="4014216"/>
            <a:ext cx="3200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Harbor Point Dental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977640" y="4129888"/>
            <a:ext cx="6842455" cy="189281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23" name="Shape 21"/>
          <p:cNvSpPr/>
          <p:nvPr/>
        </p:nvSpPr>
        <p:spPr>
          <a:xfrm>
            <a:off x="3977640" y="4129888"/>
            <a:ext cx="4887468" cy="189281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4" name="Text 22"/>
          <p:cNvSpPr/>
          <p:nvPr/>
        </p:nvSpPr>
        <p:spPr>
          <a:xfrm>
            <a:off x="10929823" y="4014216"/>
            <a:ext cx="5760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85800" y="4434840"/>
            <a:ext cx="3200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Riverton Orthodontics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977640" y="4550512"/>
            <a:ext cx="6842455" cy="189281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27" name="Shape 25"/>
          <p:cNvSpPr/>
          <p:nvPr/>
        </p:nvSpPr>
        <p:spPr>
          <a:xfrm>
            <a:off x="3977640" y="4550512"/>
            <a:ext cx="2932481" cy="189281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8" name="Text 26"/>
          <p:cNvSpPr/>
          <p:nvPr/>
        </p:nvSpPr>
        <p:spPr>
          <a:xfrm>
            <a:off x="10929823" y="4434840"/>
            <a:ext cx="5760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9%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85800" y="5760720"/>
            <a:ext cx="10820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voice: each business's share of all the businesses AI named in these answers. Questions that name the brand are left out.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685800" y="641908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Smile Dental  ·  AI visibility report  ·  20 October 2026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7848295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Northwind Digital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94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spc="22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YOU WIN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85800" y="868680"/>
            <a:ext cx="10789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3000" dirty="0">
                <a:solidFill>
                  <a:srgbClr val="0B25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 where AI already names Bright Smile Dental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5760720"/>
            <a:ext cx="10820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that name Bright Smile Dental are left out here: AI mentioned it in 5 of 6 of those answers.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685800" y="2011680"/>
            <a:ext cx="5272888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CFE3E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2011680"/>
            <a:ext cx="64008" cy="1078992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7" name="Text 5"/>
          <p:cNvSpPr/>
          <p:nvPr/>
        </p:nvSpPr>
        <p:spPr>
          <a:xfrm>
            <a:off x="960120" y="2121408"/>
            <a:ext cx="48156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Riverton dentist is good with nervous patients?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960120" y="2743200"/>
            <a:ext cx="4815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on </a:t>
            </a:r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E74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ChatGPT, Gemini, Google AI Mode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85800" y="3218688"/>
            <a:ext cx="5272888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CFE3E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3218688"/>
            <a:ext cx="64008" cy="1078992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11" name="Text 9"/>
          <p:cNvSpPr/>
          <p:nvPr/>
        </p:nvSpPr>
        <p:spPr>
          <a:xfrm>
            <a:off x="960120" y="3328416"/>
            <a:ext cx="48156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the best family dentist in Cedar Heights, Riverton?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960120" y="3950208"/>
            <a:ext cx="4815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on </a:t>
            </a:r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E74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ChatGPT, Google AI Mode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4425696"/>
            <a:ext cx="5272888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CFE3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85800" y="4425696"/>
            <a:ext cx="64008" cy="1078992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15" name="Text 13"/>
          <p:cNvSpPr/>
          <p:nvPr/>
        </p:nvSpPr>
        <p:spPr>
          <a:xfrm>
            <a:off x="960120" y="4535424"/>
            <a:ext cx="48156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dentists in Cedar Heights take new patients without insurance?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60120" y="5157216"/>
            <a:ext cx="4815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on </a:t>
            </a:r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E74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 AI Mode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233008" y="2011680"/>
            <a:ext cx="5272888" cy="3493008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18" name="Text 16"/>
          <p:cNvSpPr/>
          <p:nvPr/>
        </p:nvSpPr>
        <p:spPr>
          <a:xfrm>
            <a:off x="6598768" y="2286000"/>
            <a:ext cx="4541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spc="16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OPPORTUNITY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598768" y="2606040"/>
            <a:ext cx="45413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 of 18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6598768" y="3337560"/>
            <a:ext cx="45413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to these buying questions leave Bright Smile Dental out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598768" y="3977640"/>
            <a:ext cx="45413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 of 6</a:t>
            </a:r>
            <a:endParaRPr lang="en-US" sz="4000" dirty="0"/>
          </a:p>
        </p:txBody>
      </p:sp>
      <p:sp>
        <p:nvSpPr>
          <p:cNvPr id="22" name="Text 20"/>
          <p:cNvSpPr/>
          <p:nvPr/>
        </p:nvSpPr>
        <p:spPr>
          <a:xfrm>
            <a:off x="6598768" y="4709160"/>
            <a:ext cx="45413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where AI recommends a competitor instead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85800" y="641908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Smile Dental  ·  AI visibility report  ·  20 October 2026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848295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Northwind Digital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94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spc="22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COMPETITORS WIN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85800" y="868680"/>
            <a:ext cx="10789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2800" dirty="0">
                <a:solidFill>
                  <a:srgbClr val="0B25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 where AI names a competitor, not Bright Smile Dental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85800" y="2011680"/>
            <a:ext cx="10820095" cy="384048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011680"/>
            <a:ext cx="5577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720840" y="201168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names instead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921240" y="2011680"/>
            <a:ext cx="14932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85800" y="2395728"/>
            <a:ext cx="10820095" cy="603504"/>
          </a:xfrm>
          <a:prstGeom prst="rect">
            <a:avLst/>
          </a:prstGeom>
          <a:solidFill>
            <a:srgbClr val="FFFFFF"/>
          </a:solidFill>
          <a:ln w="6350">
            <a:solidFill>
              <a:srgbClr val="CFE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395728"/>
            <a:ext cx="5532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can I find an emergency dentist in Riverton with same-day appointments?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720840" y="2395728"/>
            <a:ext cx="2926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0E74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Harbor Point Dental, Maple Lane Dental Care +1 more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9921240" y="2395728"/>
            <a:ext cx="149321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ChatGPT, Gemini, Google AI Mode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85800" y="2999232"/>
            <a:ext cx="10820095" cy="603504"/>
          </a:xfrm>
          <a:prstGeom prst="rect">
            <a:avLst/>
          </a:prstGeom>
          <a:solidFill>
            <a:srgbClr val="ECF4F6"/>
          </a:solidFill>
          <a:ln w="6350">
            <a:solidFill>
              <a:srgbClr val="CFE3E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999232"/>
            <a:ext cx="5532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dentist for Invisalign near Cedar Heights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720840" y="2999232"/>
            <a:ext cx="2926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0E74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Riverton Orthodontics +2 more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9921240" y="2999232"/>
            <a:ext cx="149321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ChatGPT, Gemini, Google AI Mode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3602736"/>
            <a:ext cx="10820095" cy="603504"/>
          </a:xfrm>
          <a:prstGeom prst="rect">
            <a:avLst/>
          </a:prstGeom>
          <a:solidFill>
            <a:srgbClr val="FFFFFF"/>
          </a:solidFill>
          <a:ln w="6350">
            <a:solidFill>
              <a:srgbClr val="CFE3E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3602736"/>
            <a:ext cx="5532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does teeth whitening cost in Riverton?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720840" y="3602736"/>
            <a:ext cx="2926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0E74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Riverton Smile Studio, Harbor Point Dental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9921240" y="3602736"/>
            <a:ext cx="149321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ChatGPT, Gemini, Google AI Mode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85800" y="4206240"/>
            <a:ext cx="10820095" cy="603504"/>
          </a:xfrm>
          <a:prstGeom prst="rect">
            <a:avLst/>
          </a:prstGeom>
          <a:solidFill>
            <a:srgbClr val="ECF4F6"/>
          </a:solidFill>
          <a:ln w="6350">
            <a:solidFill>
              <a:srgbClr val="CFE3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68680" y="4206240"/>
            <a:ext cx="5532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dentists in Cedar Heights take new patients without insurance?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720840" y="4206240"/>
            <a:ext cx="2926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0E74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Maple Lane Dental Care, Cedar Heights Family Dentistry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921240" y="4206240"/>
            <a:ext cx="149321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ChatGPT, Gemini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85800" y="4809744"/>
            <a:ext cx="10820095" cy="603504"/>
          </a:xfrm>
          <a:prstGeom prst="rect">
            <a:avLst/>
          </a:prstGeom>
          <a:solidFill>
            <a:srgbClr val="FFFFFF"/>
          </a:solidFill>
          <a:ln w="6350">
            <a:solidFill>
              <a:srgbClr val="CFE3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68680" y="4809744"/>
            <a:ext cx="5532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the best family dentist in Cedar Heights, Riverton?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720840" y="4809744"/>
            <a:ext cx="2926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0E74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Cedar Heights Family Dentistry, Harbor Point Dental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9921240" y="4809744"/>
            <a:ext cx="149321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85800" y="641908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Smile Dental  ·  AI visibility report  ·  20 October 2026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7848295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Northwind Digital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94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spc="22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AI TRUSTS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85800" y="868680"/>
            <a:ext cx="10789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3200" dirty="0">
                <a:solidFill>
                  <a:srgbClr val="0B25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sources AI cites in these answers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spc="120" kern="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CITED SOURCES (CITATIONS)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685800" y="2331720"/>
            <a:ext cx="2926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cedarheights.example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703320" y="2331720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Competitor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892040" y="2442362"/>
            <a:ext cx="5928055" cy="181051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8" name="Shape 6"/>
          <p:cNvSpPr/>
          <p:nvPr/>
        </p:nvSpPr>
        <p:spPr>
          <a:xfrm>
            <a:off x="4892040" y="2442362"/>
            <a:ext cx="5928055" cy="181051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9" name="Text 7"/>
          <p:cNvSpPr/>
          <p:nvPr/>
        </p:nvSpPr>
        <p:spPr>
          <a:xfrm>
            <a:off x="10929823" y="2331720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85800" y="2734056"/>
            <a:ext cx="2926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harborpoint.example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703320" y="2734056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Competitor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892040" y="2844698"/>
            <a:ext cx="5928055" cy="181051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13" name="Shape 11"/>
          <p:cNvSpPr/>
          <p:nvPr/>
        </p:nvSpPr>
        <p:spPr>
          <a:xfrm>
            <a:off x="4892040" y="2844698"/>
            <a:ext cx="4589462" cy="181051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4" name="Text 12"/>
          <p:cNvSpPr/>
          <p:nvPr/>
        </p:nvSpPr>
        <p:spPr>
          <a:xfrm>
            <a:off x="10929823" y="2734056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85800" y="3136392"/>
            <a:ext cx="2926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rivertonsmile.example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703320" y="3136392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Competitor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892040" y="3247034"/>
            <a:ext cx="5928055" cy="181051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18" name="Shape 16"/>
          <p:cNvSpPr/>
          <p:nvPr/>
        </p:nvSpPr>
        <p:spPr>
          <a:xfrm>
            <a:off x="4892040" y="3247034"/>
            <a:ext cx="4015779" cy="181051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10929823" y="3136392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85800" y="3538728"/>
            <a:ext cx="2926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riverton-reviews.example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703320" y="3538728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892040" y="3649370"/>
            <a:ext cx="5928055" cy="181051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23" name="Shape 21"/>
          <p:cNvSpPr/>
          <p:nvPr/>
        </p:nvSpPr>
        <p:spPr>
          <a:xfrm>
            <a:off x="4892040" y="3649370"/>
            <a:ext cx="3250869" cy="181051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4" name="Text 22"/>
          <p:cNvSpPr/>
          <p:nvPr/>
        </p:nvSpPr>
        <p:spPr>
          <a:xfrm>
            <a:off x="10929823" y="3538728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85800" y="3941064"/>
            <a:ext cx="2926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maplelane.example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703320" y="394106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Competitor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892040" y="4051706"/>
            <a:ext cx="5928055" cy="181051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28" name="Shape 26"/>
          <p:cNvSpPr/>
          <p:nvPr/>
        </p:nvSpPr>
        <p:spPr>
          <a:xfrm>
            <a:off x="4892040" y="4051706"/>
            <a:ext cx="2294731" cy="181051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9" name="Text 27"/>
          <p:cNvSpPr/>
          <p:nvPr/>
        </p:nvSpPr>
        <p:spPr>
          <a:xfrm>
            <a:off x="10929823" y="3941064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85800" y="4343400"/>
            <a:ext cx="2926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find-a-dentist.example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3703320" y="4343400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Directory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892040" y="4454042"/>
            <a:ext cx="5928055" cy="181051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33" name="Shape 31"/>
          <p:cNvSpPr/>
          <p:nvPr/>
        </p:nvSpPr>
        <p:spPr>
          <a:xfrm>
            <a:off x="4892040" y="4454042"/>
            <a:ext cx="1721048" cy="181051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4" name="Text 32"/>
          <p:cNvSpPr/>
          <p:nvPr/>
        </p:nvSpPr>
        <p:spPr>
          <a:xfrm>
            <a:off x="10929823" y="4343400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85800" y="4745736"/>
            <a:ext cx="2926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brightsmile.example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3703320" y="4745736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 site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892040" y="4856378"/>
            <a:ext cx="5928055" cy="181051"/>
          </a:xfrm>
          <a:prstGeom prst="rect">
            <a:avLst/>
          </a:prstGeom>
          <a:solidFill>
            <a:srgbClr val="FDEFD8"/>
          </a:solidFill>
          <a:ln/>
        </p:spPr>
      </p:sp>
      <p:sp>
        <p:nvSpPr>
          <p:cNvPr id="38" name="Shape 36"/>
          <p:cNvSpPr/>
          <p:nvPr/>
        </p:nvSpPr>
        <p:spPr>
          <a:xfrm>
            <a:off x="4892040" y="4856378"/>
            <a:ext cx="1338593" cy="181051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39" name="Text 37"/>
          <p:cNvSpPr/>
          <p:nvPr/>
        </p:nvSpPr>
        <p:spPr>
          <a:xfrm>
            <a:off x="10929823" y="4745736"/>
            <a:ext cx="576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685800" y="5623560"/>
            <a:ext cx="10820095" cy="457200"/>
          </a:xfrm>
          <a:prstGeom prst="rect">
            <a:avLst/>
          </a:prstGeom>
          <a:solidFill>
            <a:srgbClr val="ECF4F6"/>
          </a:solidFill>
          <a:ln/>
        </p:spPr>
      </p:sp>
      <p:sp>
        <p:nvSpPr>
          <p:cNvPr id="41" name="Text 39"/>
          <p:cNvSpPr/>
          <p:nvPr/>
        </p:nvSpPr>
        <p:spPr>
          <a:xfrm>
            <a:off x="914400" y="562356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recommends what it can quote. Owned pages are highlighted.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685800" y="641908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Smile Dental  ·  AI visibility report  ·  20 October 2026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7848295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Northwind Digital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94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spc="22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 BACK ANSWERS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85800" y="868680"/>
            <a:ext cx="10789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3200" dirty="0">
                <a:solidFill>
                  <a:srgbClr val="0B25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Moves to win back answers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2011680"/>
            <a:ext cx="3454298" cy="3566160"/>
          </a:xfrm>
          <a:prstGeom prst="rect">
            <a:avLst/>
          </a:prstGeom>
          <a:solidFill>
            <a:srgbClr val="ECF4F6"/>
          </a:solidFill>
          <a:ln/>
        </p:spPr>
      </p:sp>
      <p:sp>
        <p:nvSpPr>
          <p:cNvPr id="5" name="Shape 3"/>
          <p:cNvSpPr/>
          <p:nvPr/>
        </p:nvSpPr>
        <p:spPr>
          <a:xfrm>
            <a:off x="685800" y="2011680"/>
            <a:ext cx="3454298" cy="6400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286000"/>
            <a:ext cx="29056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60120" y="2697480"/>
            <a:ext cx="290565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0B25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Answer the questions competitors win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60120" y="3886200"/>
            <a:ext cx="290565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names Harbor Point Dental and Maple Lane Dental Care for “Where can I find an emergency dentist in…”, not Bright Smile Dental. A clear page for each of the 5 questions like it gives AI a reason to.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68698" y="2011680"/>
            <a:ext cx="3454298" cy="3566160"/>
          </a:xfrm>
          <a:prstGeom prst="rect">
            <a:avLst/>
          </a:prstGeom>
          <a:solidFill>
            <a:srgbClr val="ECF4F6"/>
          </a:solidFill>
          <a:ln/>
        </p:spPr>
      </p:sp>
      <p:sp>
        <p:nvSpPr>
          <p:cNvPr id="10" name="Shape 8"/>
          <p:cNvSpPr/>
          <p:nvPr/>
        </p:nvSpPr>
        <p:spPr>
          <a:xfrm>
            <a:off x="4368698" y="2011680"/>
            <a:ext cx="3454298" cy="6400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1" name="Text 9"/>
          <p:cNvSpPr/>
          <p:nvPr/>
        </p:nvSpPr>
        <p:spPr>
          <a:xfrm>
            <a:off x="4643018" y="2286000"/>
            <a:ext cx="29056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643018" y="2697480"/>
            <a:ext cx="290565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0B25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 listed where AI looks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643018" y="3886200"/>
            <a:ext cx="290565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cites riverton-reviews.example and find-a-dentist.example most in these answers. Keeping a complete, current profile on these can help AI engines find Bright Smile Dental.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051597" y="2011680"/>
            <a:ext cx="3454298" cy="3566160"/>
          </a:xfrm>
          <a:prstGeom prst="rect">
            <a:avLst/>
          </a:prstGeom>
          <a:solidFill>
            <a:srgbClr val="ECF4F6"/>
          </a:solidFill>
          <a:ln/>
        </p:spPr>
      </p:sp>
      <p:sp>
        <p:nvSpPr>
          <p:cNvPr id="15" name="Shape 13"/>
          <p:cNvSpPr/>
          <p:nvPr/>
        </p:nvSpPr>
        <p:spPr>
          <a:xfrm>
            <a:off x="8051597" y="2011680"/>
            <a:ext cx="3454298" cy="6400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6" name="Text 14"/>
          <p:cNvSpPr/>
          <p:nvPr/>
        </p:nvSpPr>
        <p:spPr>
          <a:xfrm>
            <a:off x="8325917" y="2286000"/>
            <a:ext cx="29056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325917" y="2697480"/>
            <a:ext cx="290565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0B25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Give AI pages it can quote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325917" y="3886200"/>
            <a:ext cx="290565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quotes competitor sites like cedarheights.example and harborpoint.example 55 times, and brightsmile.example 7 times. Pages on its own site that answer these questions directly can change that.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85800" y="641908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Smile Dental  ·  AI visibility report  ·  20 October 2026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48295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Northwind Digital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749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94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spc="22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WILL DO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85800" y="868680"/>
            <a:ext cx="10789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Northwind Digital manages it all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2533574" cy="2377440"/>
          </a:xfrm>
          <a:prstGeom prst="rect">
            <a:avLst/>
          </a:prstGeom>
          <a:solidFill>
            <a:srgbClr val="26829B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377440"/>
            <a:ext cx="20763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14400" y="2697480"/>
            <a:ext cx="20763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Track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914400" y="3291840"/>
            <a:ext cx="207637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these buying questions every week across ChatGPT, Gemini and Google AI Mode.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447974" y="2194560"/>
            <a:ext cx="2533574" cy="2377440"/>
          </a:xfrm>
          <a:prstGeom prst="rect">
            <a:avLst/>
          </a:prstGeom>
          <a:solidFill>
            <a:srgbClr val="26829B"/>
          </a:solidFill>
          <a:ln/>
        </p:spPr>
      </p:sp>
      <p:sp>
        <p:nvSpPr>
          <p:cNvPr id="9" name="Text 7"/>
          <p:cNvSpPr/>
          <p:nvPr/>
        </p:nvSpPr>
        <p:spPr>
          <a:xfrm>
            <a:off x="3676574" y="2377440"/>
            <a:ext cx="20763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76574" y="2697480"/>
            <a:ext cx="20763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Fix the gaps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3676574" y="3291840"/>
            <a:ext cx="207637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the gaps: pages and answers built for the questions competitors win.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210148" y="2194560"/>
            <a:ext cx="2533574" cy="2377440"/>
          </a:xfrm>
          <a:prstGeom prst="rect">
            <a:avLst/>
          </a:prstGeom>
          <a:solidFill>
            <a:srgbClr val="26829B"/>
          </a:solidFill>
          <a:ln/>
        </p:spPr>
      </p:sp>
      <p:sp>
        <p:nvSpPr>
          <p:cNvPr id="13" name="Text 11"/>
          <p:cNvSpPr/>
          <p:nvPr/>
        </p:nvSpPr>
        <p:spPr>
          <a:xfrm>
            <a:off x="6438748" y="2377440"/>
            <a:ext cx="20763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38748" y="2697480"/>
            <a:ext cx="20763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Earn citations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6438748" y="3291840"/>
            <a:ext cx="207637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Earn citations on the sources AI already trusts.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972321" y="2194560"/>
            <a:ext cx="2533574" cy="2377440"/>
          </a:xfrm>
          <a:prstGeom prst="rect">
            <a:avLst/>
          </a:prstGeom>
          <a:solidFill>
            <a:srgbClr val="26829B"/>
          </a:solidFill>
          <a:ln/>
        </p:spPr>
      </p:sp>
      <p:sp>
        <p:nvSpPr>
          <p:cNvPr id="17" name="Text 15"/>
          <p:cNvSpPr/>
          <p:nvPr/>
        </p:nvSpPr>
        <p:spPr>
          <a:xfrm>
            <a:off x="9200921" y="2377440"/>
            <a:ext cx="20763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200921" y="2697480"/>
            <a:ext cx="20763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Report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9200921" y="3291840"/>
            <a:ext cx="207637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progress monthly, with the same scorecard you see here.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85800" y="5074920"/>
            <a:ext cx="10820095" cy="0"/>
          </a:xfrm>
          <a:prstGeom prst="line">
            <a:avLst/>
          </a:prstGeom>
          <a:noFill/>
          <a:ln w="9525">
            <a:solidFill>
              <a:srgbClr val="F59E0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85800" y="5303520"/>
            <a:ext cx="2011680" cy="64008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5394960"/>
            <a:ext cx="1828800" cy="457200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2971800" y="5303520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Northwind Digital</a:t>
            </a:r>
            <a:endParaRPr lang="en-US" sz="2800" dirty="0"/>
          </a:p>
        </p:txBody>
      </p:sp>
      <p:sp>
        <p:nvSpPr>
          <p:cNvPr id="24" name="Text 21"/>
          <p:cNvSpPr/>
          <p:nvPr/>
        </p:nvSpPr>
        <p:spPr>
          <a:xfrm>
            <a:off x="6476695" y="530352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step: a 30-minute walkthrough of these results.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685800" y="641908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C3DC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Smile Dental  ·  AI visibility report  ·  20 October 2026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7848295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C3DC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Northwind Digital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C3DC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94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spc="22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85800" y="868680"/>
            <a:ext cx="10789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3200" dirty="0">
                <a:solidFill>
                  <a:srgbClr val="0B25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we measured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2011680"/>
            <a:ext cx="2533574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CFE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011680"/>
            <a:ext cx="2533574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886968" y="2240280"/>
            <a:ext cx="21312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0E74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886968" y="3108960"/>
            <a:ext cx="213123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engines: ChatGPT, Gemini, Google AI Mode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447974" y="2011680"/>
            <a:ext cx="2533574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CFE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47974" y="2011680"/>
            <a:ext cx="2533574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0" name="Text 8"/>
          <p:cNvSpPr/>
          <p:nvPr/>
        </p:nvSpPr>
        <p:spPr>
          <a:xfrm>
            <a:off x="3649142" y="2240280"/>
            <a:ext cx="21312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0E74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3649142" y="3108960"/>
            <a:ext cx="213123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Buying questions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10148" y="2011680"/>
            <a:ext cx="2533574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CFE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0148" y="2011680"/>
            <a:ext cx="2533574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4" name="Text 12"/>
          <p:cNvSpPr/>
          <p:nvPr/>
        </p:nvSpPr>
        <p:spPr>
          <a:xfrm>
            <a:off x="6411316" y="2240280"/>
            <a:ext cx="21312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dirty="0">
                <a:solidFill>
                  <a:srgbClr val="0E74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6411316" y="3108960"/>
            <a:ext cx="213123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read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972321" y="2011680"/>
            <a:ext cx="2533574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CFE3E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72321" y="2011680"/>
            <a:ext cx="2533574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9173489" y="2240280"/>
            <a:ext cx="21312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E74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 October 2026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73489" y="3108960"/>
            <a:ext cx="213123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Collected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85800" y="4206240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0B25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answer was collected live from each engine on the date above, in one run.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685800" y="641908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Smile Dental  ·  AI visibility report  ·  20 October 2026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848295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Northwind Digital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Northwind Digital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 Smile Dental · AI visibility report</dc:title>
  <dc:subject>AI visibility report</dc:subject>
  <dc:creator>Northwind Digital</dc:creator>
  <cp:lastModifiedBy>Northwind Digital</cp:lastModifiedBy>
  <cp:revision>1</cp:revision>
  <dcterms:created xsi:type="dcterms:W3CDTF">2026-10-20T15:00:00Z</dcterms:created>
  <dcterms:modified xsi:type="dcterms:W3CDTF">2026-10-20T15:00:00Z</dcterms:modified>
</cp:coreProperties>
</file>